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48" r:id="rId3"/>
    <p:sldMasterId id="2147483699" r:id="rId4"/>
  </p:sldMasterIdLst>
  <p:notesMasterIdLst>
    <p:notesMasterId r:id="rId26"/>
  </p:notesMasterIdLst>
  <p:handoutMasterIdLst>
    <p:handoutMasterId r:id="rId27"/>
  </p:handoutMasterIdLst>
  <p:sldIdLst>
    <p:sldId id="16773670" r:id="rId5"/>
    <p:sldId id="16773523" r:id="rId6"/>
    <p:sldId id="16773679" r:id="rId7"/>
    <p:sldId id="16776397" r:id="rId8"/>
    <p:sldId id="16773524" r:id="rId9"/>
    <p:sldId id="16773534" r:id="rId10"/>
    <p:sldId id="16776398" r:id="rId11"/>
    <p:sldId id="16773528" r:id="rId12"/>
    <p:sldId id="16773527" r:id="rId13"/>
    <p:sldId id="16773676" r:id="rId14"/>
    <p:sldId id="16773529" r:id="rId15"/>
    <p:sldId id="16776440" r:id="rId16"/>
    <p:sldId id="16773530" r:id="rId17"/>
    <p:sldId id="16773634" r:id="rId18"/>
    <p:sldId id="16773531" r:id="rId19"/>
    <p:sldId id="16773532" r:id="rId20"/>
    <p:sldId id="16776448" r:id="rId21"/>
    <p:sldId id="16776449" r:id="rId22"/>
    <p:sldId id="16776356" r:id="rId23"/>
    <p:sldId id="16773533" r:id="rId24"/>
    <p:sldId id="16773624" r:id="rId25"/>
  </p:sldIdLst>
  <p:sldSz cx="12192000" cy="6858000"/>
  <p:notesSz cx="6858000" cy="9144000"/>
  <p:embeddedFontLst>
    <p:embeddedFont>
      <p:font typeface="Open Sans" panose="020B0606030504020204" pitchFamily="34" charset="0"/>
      <p:regular r:id="rId28"/>
      <p:bold r:id="rId29"/>
      <p:italic r:id="rId30"/>
      <p:boldItalic r:id="rId31"/>
    </p:embeddedFont>
    <p:embeddedFont>
      <p:font typeface="Open Sans SemiBold" panose="020B0706030804020204" pitchFamily="34" charset="0"/>
      <p:bold r:id="rId32"/>
      <p:boldItalic r:id="rId33"/>
    </p:embeddedFont>
    <p:embeddedFont>
      <p:font typeface="Segoe Sans Text" pitchFamily="2" charset="0"/>
      <p:regular r:id="rId34"/>
      <p:bold r:id="rId35"/>
    </p:embeddedFont>
    <p:embeddedFont>
      <p:font typeface="Segoe UI" panose="020B0502040204020203" pitchFamily="34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3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3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2.fntdata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anose="020B0502040204020203" pitchFamily="34" charset="0"/>
              </a:rPr>
              <a:t>12/6/2024 9:11 AM</a:t>
            </a:fld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780" defTabSz="914400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anose="020B0502040204020203" pitchFamily="34" charset="0"/>
              </a:rPr>
              <a:t>‹#›</a:t>
            </a:fld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400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386CE63F-9E7F-4C04-9D0D-FCA25A8E9E86}" type="datetime8">
              <a:rPr lang="en-US" smtClean="0"/>
              <a:t>12/6/2024 9:11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B4008EB6-D09E-4580-8CD6-DDB14511944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lnSpc>
        <a:spcPct val="90000"/>
      </a:lnSpc>
      <a:spcAft>
        <a:spcPts val="335"/>
      </a:spcAft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725" indent="-10604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295" indent="-11493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600" indent="-14668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315" indent="-11493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12/6/2024 9:11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400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12/6/2024 9:11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/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/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/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/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/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/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/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/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/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/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/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/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/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/>
          <p:cNvCxnSpPr/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/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/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/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/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/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/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/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Rounded Rectangle 2"/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Rounded Rectangle 2"/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/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Rounded Rectangle 2"/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2" name="Rounded Rectangle 2"/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/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Rounded Rectangle 2"/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Rounded Rectangle 2"/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Oval 3"/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/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/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Rounded Rectangle 3"/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Rounded Rectangle 6"/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/>
          <p:cNvCxnSpPr/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/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/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/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/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/>
          <p:cNvCxnSpPr/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Oval 17"/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Oval 31"/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/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/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730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/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/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/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/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/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/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/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/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" name="Rounded Rectangle 2"/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/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" name="Rounded Rectangle 2"/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 l="17350" t="12729" r="5539" b="1036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/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/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/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/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/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/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/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/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aragraph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/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730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/>
          <p:cNvCxnSpPr/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/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/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/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/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/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/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/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/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/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/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/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/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/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/>
          <p:cNvCxnSpPr/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/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/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/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20" grpId="0" bldLvl="0" animBg="1"/>
      <p:bldP spid="22" grpId="0" bldLvl="0" animBg="1"/>
      <p:bldP spid="25" grpId="0" bldLvl="0" animBg="1"/>
      <p:bldP spid="28" grpId="0" bldLvl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/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/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/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/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Rounded Rectangle 2"/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Rounded Rectangle 2"/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/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Rounded Rectangle 2"/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2" name="Rounded Rectangle 2"/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/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Rounded Rectangle 2"/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Rounded Rectangle 2"/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Oval 3"/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/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/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Rounded Rectangle 3"/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Rounded Rectangle 6"/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/>
          <p:cNvCxnSpPr/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/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/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/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/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ldLvl="0" animBg="1"/>
      <p:bldP spid="36" grpId="0" bldLvl="0" animBg="1"/>
      <p:bldP spid="37" grpId="0" bldLvl="0" animBg="1"/>
      <p:bldP spid="38" grpId="0" bldLvl="0" animBg="1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/>
          <p:cNvCxnSpPr/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Oval 17"/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Oval 31"/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ldLvl="0" animBg="1"/>
      <p:bldP spid="18" grpId="0" bldLvl="0" animBg="1"/>
      <p:bldP spid="32" grpId="0" bldLvl="0" animBg="1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/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/>
          <p:cNvCxnSpPr/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/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/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/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/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/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/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/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/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" name="Rounded Rectangle 2"/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/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" name="Rounded Rectangle 2"/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 l="17350" t="12729" r="5539" b="1036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/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/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/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/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/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/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/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/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aragraph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26" Type="http://schemas.openxmlformats.org/officeDocument/2006/relationships/slideLayout" Target="../slideLayouts/slideLayout76.xml"/><Relationship Id="rId39" Type="http://schemas.openxmlformats.org/officeDocument/2006/relationships/slideLayout" Target="../slideLayouts/slideLayout89.xml"/><Relationship Id="rId21" Type="http://schemas.openxmlformats.org/officeDocument/2006/relationships/slideLayout" Target="../slideLayouts/slideLayout71.xml"/><Relationship Id="rId34" Type="http://schemas.openxmlformats.org/officeDocument/2006/relationships/slideLayout" Target="../slideLayouts/slideLayout84.xml"/><Relationship Id="rId42" Type="http://schemas.openxmlformats.org/officeDocument/2006/relationships/slideLayout" Target="../slideLayouts/slideLayout92.xml"/><Relationship Id="rId47" Type="http://schemas.openxmlformats.org/officeDocument/2006/relationships/slideLayout" Target="../slideLayouts/slideLayout97.xml"/><Relationship Id="rId50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9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74.xml"/><Relationship Id="rId32" Type="http://schemas.openxmlformats.org/officeDocument/2006/relationships/slideLayout" Target="../slideLayouts/slideLayout82.xml"/><Relationship Id="rId37" Type="http://schemas.openxmlformats.org/officeDocument/2006/relationships/slideLayout" Target="../slideLayouts/slideLayout87.xml"/><Relationship Id="rId40" Type="http://schemas.openxmlformats.org/officeDocument/2006/relationships/slideLayout" Target="../slideLayouts/slideLayout90.xml"/><Relationship Id="rId45" Type="http://schemas.openxmlformats.org/officeDocument/2006/relationships/slideLayout" Target="../slideLayouts/slideLayout95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28" Type="http://schemas.openxmlformats.org/officeDocument/2006/relationships/slideLayout" Target="../slideLayouts/slideLayout78.xml"/><Relationship Id="rId36" Type="http://schemas.openxmlformats.org/officeDocument/2006/relationships/slideLayout" Target="../slideLayouts/slideLayout86.xml"/><Relationship Id="rId4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31" Type="http://schemas.openxmlformats.org/officeDocument/2006/relationships/slideLayout" Target="../slideLayouts/slideLayout81.xml"/><Relationship Id="rId44" Type="http://schemas.openxmlformats.org/officeDocument/2006/relationships/slideLayout" Target="../slideLayouts/slideLayout9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Relationship Id="rId27" Type="http://schemas.openxmlformats.org/officeDocument/2006/relationships/slideLayout" Target="../slideLayouts/slideLayout77.xml"/><Relationship Id="rId30" Type="http://schemas.openxmlformats.org/officeDocument/2006/relationships/slideLayout" Target="../slideLayouts/slideLayout80.xml"/><Relationship Id="rId35" Type="http://schemas.openxmlformats.org/officeDocument/2006/relationships/slideLayout" Target="../slideLayouts/slideLayout85.xml"/><Relationship Id="rId43" Type="http://schemas.openxmlformats.org/officeDocument/2006/relationships/slideLayout" Target="../slideLayouts/slideLayout93.xml"/><Relationship Id="rId48" Type="http://schemas.openxmlformats.org/officeDocument/2006/relationships/slideLayout" Target="../slideLayouts/slideLayout98.xml"/><Relationship Id="rId8" Type="http://schemas.openxmlformats.org/officeDocument/2006/relationships/slideLayout" Target="../slideLayouts/slideLayout58.xml"/><Relationship Id="rId51" Type="http://schemas.openxmlformats.org/officeDocument/2006/relationships/theme" Target="../theme/theme2.xml"/><Relationship Id="rId3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75.xml"/><Relationship Id="rId33" Type="http://schemas.openxmlformats.org/officeDocument/2006/relationships/slideLayout" Target="../slideLayouts/slideLayout83.xml"/><Relationship Id="rId38" Type="http://schemas.openxmlformats.org/officeDocument/2006/relationships/slideLayout" Target="../slideLayouts/slideLayout88.xml"/><Relationship Id="rId46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70.xml"/><Relationship Id="rId41" Type="http://schemas.openxmlformats.org/officeDocument/2006/relationships/slideLayout" Target="../slideLayouts/slideLayout91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/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.32 square" hidden="1"/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52">
            <a:alphaModFix amt="0"/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</p:sldLayoutIdLst>
  <p:transition>
    <p:fade/>
  </p:transition>
  <p:hf sldNum="0" hdr="0" ftr="0" dt="0"/>
  <p:txStyles>
    <p:titleStyle>
      <a:lvl1pPr algn="l" defTabSz="932815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3280" marR="0" indent="-18097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4255" marR="0" indent="-16827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4765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90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580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305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09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81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90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63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2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44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3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126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/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.32 square" hidden="1"/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52">
            <a:alphaModFix amt="0"/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22" r:id="rId23"/>
    <p:sldLayoutId id="2147483723" r:id="rId24"/>
    <p:sldLayoutId id="2147483724" r:id="rId25"/>
    <p:sldLayoutId id="2147483725" r:id="rId26"/>
    <p:sldLayoutId id="2147483726" r:id="rId27"/>
    <p:sldLayoutId id="2147483727" r:id="rId28"/>
    <p:sldLayoutId id="2147483728" r:id="rId29"/>
    <p:sldLayoutId id="2147483729" r:id="rId30"/>
    <p:sldLayoutId id="2147483730" r:id="rId31"/>
    <p:sldLayoutId id="2147483731" r:id="rId32"/>
    <p:sldLayoutId id="2147483732" r:id="rId33"/>
    <p:sldLayoutId id="2147483733" r:id="rId34"/>
    <p:sldLayoutId id="2147483734" r:id="rId35"/>
    <p:sldLayoutId id="2147483735" r:id="rId36"/>
    <p:sldLayoutId id="2147483736" r:id="rId37"/>
    <p:sldLayoutId id="2147483737" r:id="rId38"/>
    <p:sldLayoutId id="2147483738" r:id="rId39"/>
    <p:sldLayoutId id="2147483739" r:id="rId40"/>
    <p:sldLayoutId id="2147483740" r:id="rId41"/>
    <p:sldLayoutId id="2147483741" r:id="rId42"/>
    <p:sldLayoutId id="2147483742" r:id="rId43"/>
    <p:sldLayoutId id="2147483743" r:id="rId44"/>
    <p:sldLayoutId id="2147483744" r:id="rId45"/>
    <p:sldLayoutId id="2147483745" r:id="rId46"/>
    <p:sldLayoutId id="2147483746" r:id="rId47"/>
    <p:sldLayoutId id="2147483747" r:id="rId48"/>
    <p:sldLayoutId id="2147483748" r:id="rId49"/>
    <p:sldLayoutId id="2147483749" r:id="rId50"/>
  </p:sldLayoutIdLst>
  <p:transition>
    <p:fade/>
  </p:transition>
  <p:hf sldNum="0" hdr="0" ftr="0" dt="0"/>
  <p:txStyles>
    <p:titleStyle>
      <a:lvl1pPr algn="l" defTabSz="932815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3280" marR="0" indent="-18097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4255" marR="0" indent="-16827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4765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90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580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305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09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81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90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63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2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44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3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126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anjarSoftdev" TargetMode="External"/><Relationship Id="rId3" Type="http://schemas.openxmlformats.org/officeDocument/2006/relationships/image" Target="../media/image24.png"/><Relationship Id="rId7" Type="http://schemas.openxmlformats.org/officeDocument/2006/relationships/hyperlink" Target="https://t.me/Akhmedov_Sanja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linkedin.com/in/sanjar-akhmedov/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Relationship Id="rId4" Type="http://schemas.openxmlformats.org/officeDocument/2006/relationships/hyperlink" Target="https://aka.ms/get-dotnet-9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171" y="2189877"/>
            <a:ext cx="6367270" cy="961390"/>
          </a:xfrm>
        </p:spPr>
        <p:txBody>
          <a:bodyPr/>
          <a:lstStyle/>
          <a:p>
            <a:r>
              <a:rPr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 panose="020B0606030504020204"/>
                <a:ea typeface="Open Sans" panose="020B0606030504020204"/>
                <a:cs typeface="Open Sans" panose="020B0606030504020204"/>
                <a:sym typeface="+mn-ea"/>
              </a:rPr>
              <a:t>C# is awesome!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1979" y="4740610"/>
            <a:ext cx="3203638" cy="369332"/>
          </a:xfrm>
        </p:spPr>
        <p:txBody>
          <a:bodyPr/>
          <a:lstStyle/>
          <a:p>
            <a:r>
              <a:rPr lang="en-US" sz="2400" dirty="0">
                <a:latin typeface="Open Sans" panose="020B0606030504020204"/>
                <a:ea typeface="Open Sans" panose="020B0606030504020204"/>
                <a:cs typeface="Open Sans" panose="020B0606030504020204"/>
              </a:rPr>
              <a:t>Sanjar Akhmedov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623570"/>
            <a:ext cx="9997440" cy="628015"/>
          </a:xfrm>
        </p:spPr>
        <p:txBody>
          <a:bodyPr/>
          <a:lstStyle/>
          <a:p>
            <a:r>
              <a:rPr dirty="0">
                <a:sym typeface="+mn-ea"/>
              </a:rPr>
              <a:t>The field keyword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65480" y="1936750"/>
            <a:ext cx="9181465" cy="3805682"/>
          </a:xfrm>
        </p:spPr>
        <p:txBody>
          <a:bodyPr>
            <a:noAutofit/>
          </a:bodyPr>
          <a:lstStyle/>
          <a:p>
            <a:r>
              <a:rPr lang="en-US" altLang="en-US" dirty="0">
                <a:sym typeface="+mn-ea"/>
              </a:rPr>
              <a:t>C# 13 introduces the field keyword, which lets you access a property's backing field directly. </a:t>
            </a:r>
          </a:p>
          <a:p>
            <a:endParaRPr lang="en-US" altLang="en-US" dirty="0">
              <a:sym typeface="+mn-ea"/>
            </a:endParaRPr>
          </a:p>
          <a:p>
            <a:r>
              <a:rPr lang="en-US" altLang="en-US" dirty="0">
                <a:sym typeface="+mn-ea"/>
              </a:rPr>
              <a:t>This simplifies adding custom logic like validation, default values, computations without manually defining the backing field.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818" y="103041"/>
            <a:ext cx="8562364" cy="665191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508000"/>
            <a:ext cx="8966200" cy="628015"/>
          </a:xfrm>
        </p:spPr>
        <p:txBody>
          <a:bodyPr/>
          <a:lstStyle/>
          <a:p>
            <a:r>
              <a:rPr dirty="0">
                <a:sym typeface="+mn-ea"/>
              </a:rPr>
              <a:t>New Lock Object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1885315"/>
            <a:ext cx="8694420" cy="1969770"/>
          </a:xfrm>
        </p:spPr>
        <p:txBody>
          <a:bodyPr wrap="square"/>
          <a:lstStyle/>
          <a:p>
            <a:r>
              <a:rPr lang="en-US" altLang="en-US" dirty="0"/>
              <a:t>The new System.Threading.Lock in C# 13 makes thread synchronization easier and safer, helping your code run smoothly and reliably in multithreaded environments.</a:t>
            </a: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code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636" y="150366"/>
            <a:ext cx="5858727" cy="655726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613" y="689864"/>
            <a:ext cx="8561387" cy="627830"/>
          </a:xfrm>
        </p:spPr>
        <p:txBody>
          <a:bodyPr/>
          <a:lstStyle/>
          <a:p>
            <a:r>
              <a:rPr lang="en-US" dirty="0"/>
              <a:t>Partial properties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2058670"/>
            <a:ext cx="7646670" cy="1784350"/>
          </a:xfrm>
        </p:spPr>
        <p:txBody>
          <a:bodyPr>
            <a:noAutofit/>
          </a:bodyPr>
          <a:lstStyle/>
          <a:p>
            <a:r>
              <a:rPr lang="en-US" dirty="0"/>
              <a:t>Partial properties split class implementation across files, making code modular and easier to manage.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40" y="1518794"/>
            <a:ext cx="9723120" cy="382041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950" y="120319"/>
            <a:ext cx="7734099" cy="661736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471170"/>
            <a:ext cx="9384665" cy="2361565"/>
          </a:xfrm>
        </p:spPr>
        <p:txBody>
          <a:bodyPr/>
          <a:lstStyle/>
          <a:p>
            <a:r>
              <a:rPr altLang="en-US">
                <a:sym typeface="+mn-ea"/>
              </a:rPr>
              <a:t>Overload resolution priority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3081655"/>
            <a:ext cx="9027160" cy="1969770"/>
          </a:xfrm>
        </p:spPr>
        <p:txBody>
          <a:bodyPr wrap="square"/>
          <a:lstStyle/>
          <a:p>
            <a:r>
              <a:rPr lang="en-US" altLang="en-US" dirty="0" err="1"/>
              <a:t>OverloadResolutionPriority</a:t>
            </a:r>
            <a:r>
              <a:rPr lang="en-US" altLang="en-US" dirty="0"/>
              <a:t> attribute helps the compiler choose which method to use when there are multiple with the same name and similar parameters</a:t>
            </a: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">
            <a:extLst>
              <a:ext uri="{FF2B5EF4-FFF2-40B4-BE49-F238E27FC236}">
                <a16:creationId xmlns:a16="http://schemas.microsoft.com/office/drawing/2014/main" id="{352303FC-C7C4-9923-2DCB-16498FAB4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300" y="66695"/>
            <a:ext cx="8091399" cy="672460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/>
          <p:cNvSpPr/>
          <p:nvPr/>
        </p:nvSpPr>
        <p:spPr>
          <a:xfrm>
            <a:off x="1567543" y="3026518"/>
            <a:ext cx="9056914" cy="3291985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/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anose="020B0502040204020203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Demo repository</a:t>
            </a:r>
          </a:p>
        </p:txBody>
      </p:sp>
      <p:pic>
        <p:nvPicPr>
          <p:cNvPr id="6" name="Picture 5" descr="A qr code with a black backgroun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848" y="3476172"/>
            <a:ext cx="2740152" cy="27401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 txBox="1"/>
          <p:nvPr/>
        </p:nvSpPr>
        <p:spPr>
          <a:xfrm>
            <a:off x="579019" y="2824815"/>
            <a:ext cx="6323042" cy="30839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5400" dirty="0">
                <a:sym typeface="+mn-ea"/>
              </a:rPr>
              <a:t>Sanjar Akhmedov</a:t>
            </a:r>
          </a:p>
          <a:p>
            <a:pPr algn="l"/>
            <a:endParaRPr lang="en-US" sz="1400" dirty="0"/>
          </a:p>
          <a:p>
            <a:pPr algn="l"/>
            <a:r>
              <a:rPr lang="en-US" sz="3600" dirty="0">
                <a:solidFill>
                  <a:schemeClr val="bg2"/>
                </a:solidFill>
                <a:sym typeface="+mn-ea"/>
              </a:rPr>
              <a:t>Software Engineer</a:t>
            </a:r>
            <a:endParaRPr lang="en-US" sz="3600" dirty="0">
              <a:solidFill>
                <a:schemeClr val="bg2"/>
              </a:solidFill>
            </a:endParaRPr>
          </a:p>
          <a:p>
            <a:pPr algn="l"/>
            <a:r>
              <a:rPr lang="en-US" sz="3600" dirty="0">
                <a:solidFill>
                  <a:schemeClr val="bg2"/>
                </a:solidFill>
                <a:sym typeface="+mn-ea"/>
              </a:rPr>
              <a:t>Silk Road Professionals</a:t>
            </a:r>
            <a:endParaRPr lang="en-US" sz="3600" dirty="0">
              <a:solidFill>
                <a:schemeClr val="bg2"/>
              </a:solidFill>
            </a:endParaRPr>
          </a:p>
          <a:p>
            <a:pPr algn="l"/>
            <a:r>
              <a:rPr lang="en-US" sz="3600" dirty="0">
                <a:solidFill>
                  <a:schemeClr val="bg2"/>
                </a:solidFill>
                <a:sym typeface="+mn-ea"/>
              </a:rPr>
              <a:t>3 years of experience</a:t>
            </a:r>
            <a:endParaRPr lang="en-US" sz="3600" dirty="0">
              <a:solidFill>
                <a:schemeClr val="bg2"/>
              </a:solidFill>
            </a:endParaRPr>
          </a:p>
        </p:txBody>
      </p:sp>
      <p:pic>
        <p:nvPicPr>
          <p:cNvPr id="4" name="Picture Placeholder 24" descr="A person in a white shirt&#10;&#10;Description automatically generated"/>
          <p:cNvPicPr>
            <a:picLocks noChangeAspect="1"/>
          </p:cNvPicPr>
          <p:nvPr/>
        </p:nvPicPr>
        <p:blipFill>
          <a:blip r:embed="rId3"/>
          <a:srcRect t="207" b="207"/>
          <a:stretch>
            <a:fillRect/>
          </a:stretch>
        </p:blipFill>
        <p:spPr>
          <a:xfrm>
            <a:off x="7635120" y="452053"/>
            <a:ext cx="3401414" cy="3401414"/>
          </a:xfrm>
          <a:prstGeom prst="ellipse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088122" y="4202058"/>
            <a:ext cx="3127029" cy="1679893"/>
            <a:chOff x="593190" y="4578035"/>
            <a:chExt cx="3127029" cy="1679893"/>
          </a:xfrm>
        </p:grpSpPr>
        <p:pic>
          <p:nvPicPr>
            <p:cNvPr id="6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4578035"/>
              <a:ext cx="455691" cy="455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190" y="5203528"/>
              <a:ext cx="455692" cy="455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6"/>
            <p:cNvSpPr txBox="1"/>
            <p:nvPr/>
          </p:nvSpPr>
          <p:spPr>
            <a:xfrm>
              <a:off x="1065291" y="4621214"/>
              <a:ext cx="2654928" cy="36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  <a:hlinkClick r:id="rId6"/>
                </a:rPr>
                <a:t>Akhmedov</a:t>
              </a:r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_Sanjar</a:t>
              </a:r>
            </a:p>
          </p:txBody>
        </p:sp>
        <p:sp>
          <p:nvSpPr>
            <p:cNvPr id="9" name="TextBox 7"/>
            <p:cNvSpPr txBox="1"/>
            <p:nvPr/>
          </p:nvSpPr>
          <p:spPr>
            <a:xfrm>
              <a:off x="1065291" y="5246708"/>
              <a:ext cx="2654928" cy="36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  <a:hlinkClick r:id="rId7"/>
                </a:rPr>
                <a:t>/Akhmedov_Sanjar</a:t>
              </a:r>
            </a:p>
          </p:txBody>
        </p:sp>
        <p:sp>
          <p:nvSpPr>
            <p:cNvPr id="11" name="TextBox 9"/>
            <p:cNvSpPr txBox="1"/>
            <p:nvPr/>
          </p:nvSpPr>
          <p:spPr>
            <a:xfrm>
              <a:off x="1029642" y="5894708"/>
              <a:ext cx="2511960" cy="36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  <a:hlinkClick r:id="rId8"/>
                </a:rPr>
                <a:t>SanjarSoftdev</a:t>
              </a:r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579019" y="453457"/>
            <a:ext cx="3977861" cy="780983"/>
          </a:xfrm>
        </p:spPr>
        <p:txBody>
          <a:bodyPr/>
          <a:lstStyle/>
          <a:p>
            <a:pPr algn="l"/>
            <a:r>
              <a:rPr lang="en-US" sz="5400" dirty="0"/>
              <a:t>About me</a:t>
            </a:r>
          </a:p>
        </p:txBody>
      </p:sp>
      <p:pic>
        <p:nvPicPr>
          <p:cNvPr id="15" name="Picture 14" descr="A white cat with a black background&#10;&#10;Description automatically generated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8122" y="5453045"/>
            <a:ext cx="455693" cy="45569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/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/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anose="020B0502040204020203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Get .NET 9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/>
            <p:cNvSpPr txBox="1"/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 dirty="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b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 dirty="0">
                  <a:solidFill>
                    <a:schemeClr val="accent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4"/>
                </a:rPr>
                <a:t>aka.ms/get-dotnet-9</a:t>
              </a:r>
              <a:endParaRPr lang="en-US" dirty="0">
                <a:solidFill>
                  <a:schemeClr val="accent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/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no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anose="020B0502040204020203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2613" y="3182779"/>
            <a:ext cx="3613209" cy="615553"/>
          </a:xfrm>
        </p:spPr>
        <p:txBody>
          <a:bodyPr/>
          <a:lstStyle/>
          <a:p>
            <a:pPr algn="ctr"/>
            <a:r>
              <a:rPr lang="en-US" sz="4000">
                <a:solidFill>
                  <a:schemeClr val="accent2"/>
                </a:solidFill>
              </a:rPr>
              <a:t>Agenda</a:t>
            </a:r>
            <a:endParaRPr lang="en-US" sz="3600">
              <a:solidFill>
                <a:schemeClr val="accent2"/>
              </a:solidFill>
            </a:endParaRP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36"/>
          </p:nvPr>
        </p:nvSpPr>
        <p:spPr>
          <a:xfrm>
            <a:off x="5144297" y="1286705"/>
            <a:ext cx="5173276" cy="492443"/>
          </a:xfrm>
        </p:spPr>
        <p:txBody>
          <a:bodyPr/>
          <a:lstStyle/>
          <a:p>
            <a:r>
              <a:rPr lang="en-US" sz="3200" b="1" dirty="0">
                <a:sym typeface="+mn-ea"/>
              </a:rPr>
              <a:t>Params Collections</a:t>
            </a:r>
            <a:endParaRPr lang="en-US" sz="3200" b="1" i="0" dirty="0">
              <a:solidFill>
                <a:srgbClr val="E6E6E6"/>
              </a:solidFill>
              <a:effectLst/>
            </a:endParaRP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47"/>
          </p:nvPr>
        </p:nvSpPr>
        <p:spPr>
          <a:xfrm>
            <a:off x="5144297" y="2053105"/>
            <a:ext cx="5173276" cy="492443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sz="3200" b="1" dirty="0">
                <a:sym typeface="+mn-ea"/>
              </a:rPr>
              <a:t>New LINQ methods</a:t>
            </a:r>
            <a:endParaRPr lang="en-US" sz="3200" b="1" dirty="0"/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49"/>
          </p:nvPr>
        </p:nvSpPr>
        <p:spPr>
          <a:xfrm>
            <a:off x="5144297" y="2819505"/>
            <a:ext cx="5173276" cy="492443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sz="3200" b="1" dirty="0">
                <a:sym typeface="+mn-ea"/>
              </a:rPr>
              <a:t>The field keyword</a:t>
            </a:r>
            <a:endParaRPr lang="en-US" sz="3200" b="1" i="0" dirty="0">
              <a:solidFill>
                <a:srgbClr val="E6E6E6"/>
              </a:solidFill>
              <a:effectLst/>
            </a:endParaRP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51"/>
          </p:nvPr>
        </p:nvSpPr>
        <p:spPr>
          <a:xfrm>
            <a:off x="5144297" y="3585905"/>
            <a:ext cx="5173276" cy="492443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sz="3200" b="1" dirty="0">
                <a:solidFill>
                  <a:srgbClr val="E6E6E6"/>
                </a:solidFill>
                <a:effectLst/>
                <a:sym typeface="+mn-ea"/>
              </a:rPr>
              <a:t>New Lock Object</a:t>
            </a:r>
            <a:endParaRPr lang="en-US" sz="3200" b="1" dirty="0"/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52"/>
          </p:nvPr>
        </p:nvSpPr>
        <p:spPr>
          <a:xfrm>
            <a:off x="5144297" y="4352305"/>
            <a:ext cx="5173276" cy="492443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sz="3200" b="1" i="0" dirty="0">
                <a:solidFill>
                  <a:srgbClr val="E6E6E6"/>
                </a:solidFill>
                <a:effectLst/>
              </a:rPr>
              <a:t>Partial properties</a:t>
            </a:r>
          </a:p>
        </p:txBody>
      </p:sp>
      <p:sp>
        <p:nvSpPr>
          <p:cNvPr id="2" name="Text Placeholder 38"/>
          <p:cNvSpPr>
            <a:spLocks noGrp="1"/>
          </p:cNvSpPr>
          <p:nvPr/>
        </p:nvSpPr>
        <p:spPr>
          <a:xfrm>
            <a:off x="5144135" y="5118735"/>
            <a:ext cx="5855335" cy="49212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ts val="1225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defRPr sz="18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14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altLang="en-US" sz="3200" b="1" i="0" dirty="0">
                <a:solidFill>
                  <a:srgbClr val="E6E6E6"/>
                </a:solidFill>
                <a:effectLst/>
              </a:rPr>
              <a:t>Overload resolution priority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481330"/>
            <a:ext cx="10557510" cy="628015"/>
          </a:xfrm>
        </p:spPr>
        <p:txBody>
          <a:bodyPr/>
          <a:lstStyle/>
          <a:p>
            <a:r>
              <a:rPr dirty="0">
                <a:sym typeface="+mn-ea"/>
              </a:rPr>
              <a:t>Params Collections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2289810"/>
            <a:ext cx="7803515" cy="1969770"/>
          </a:xfrm>
        </p:spPr>
        <p:txBody>
          <a:bodyPr wrap="square"/>
          <a:lstStyle/>
          <a:p>
            <a:r>
              <a:rPr lang="en-US" altLang="en-US"/>
              <a:t>Starting with C# 13, the params modifier supports any collection type that implements IEnumerable&lt;T&gt;, not just arrays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program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446272"/>
            <a:ext cx="11780520" cy="59654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co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12" y="272948"/>
            <a:ext cx="9028176" cy="3073052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12" y="3209420"/>
            <a:ext cx="9028176" cy="307305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508000"/>
            <a:ext cx="9557766" cy="628015"/>
          </a:xfrm>
        </p:spPr>
        <p:txBody>
          <a:bodyPr/>
          <a:lstStyle/>
          <a:p>
            <a:r>
              <a:rPr dirty="0">
                <a:sym typeface="+mn-ea"/>
              </a:rPr>
              <a:t>New </a:t>
            </a:r>
            <a:r>
              <a:rPr lang="en-US" dirty="0">
                <a:sym typeface="+mn-ea"/>
              </a:rPr>
              <a:t>LINQ</a:t>
            </a:r>
            <a:r>
              <a:rPr dirty="0">
                <a:sym typeface="+mn-ea"/>
              </a:rPr>
              <a:t> methods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1885315"/>
            <a:ext cx="8694420" cy="1969770"/>
          </a:xfrm>
        </p:spPr>
        <p:txBody>
          <a:bodyPr wrap="square"/>
          <a:lstStyle/>
          <a:p>
            <a:r>
              <a:rPr lang="en-US" altLang="en-US" dirty="0"/>
              <a:t>Introducing new methods: </a:t>
            </a:r>
            <a:r>
              <a:rPr lang="en-US" altLang="en-US" dirty="0" err="1"/>
              <a:t>CountBy</a:t>
            </a:r>
            <a:r>
              <a:rPr lang="en-US" altLang="en-US" dirty="0"/>
              <a:t>, </a:t>
            </a:r>
            <a:r>
              <a:rPr lang="en-US" altLang="en-US" dirty="0" err="1"/>
              <a:t>AggregateBy</a:t>
            </a:r>
            <a:r>
              <a:rPr lang="en-US" altLang="en-US" dirty="0"/>
              <a:t>, and Index. These methods boost performance and simplify common data tasks.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ew-Linq-Methods (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360" y="71755"/>
            <a:ext cx="8971280" cy="67138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ew-Linq-Methods 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" y="1406525"/>
            <a:ext cx="11920220" cy="40449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noAutofit/>
      </a:bodyPr>
      <a:lstStyle>
        <a:defPPr algn="l" defTabSz="932180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Azure 2023 Template">
  <a:themeElements>
    <a:clrScheme name="Custom 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noAutofit/>
      </a:bodyPr>
      <a:lstStyle>
        <a:defPPr algn="l" defTabSz="932180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2D3392-704F-4677-B1C8-F1E00F675E45}">
  <ds:schemaRefs/>
</ds:datastoreItem>
</file>

<file path=customXml/itemProps2.xml><?xml version="1.0" encoding="utf-8"?>
<ds:datastoreItem xmlns:ds="http://schemas.openxmlformats.org/officeDocument/2006/customXml" ds:itemID="{4CB54934-7202-4998-B9DC-3328E9A9B84B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288</Words>
  <Application>Microsoft Office PowerPoint</Application>
  <PresentationFormat>Widescreen</PresentationFormat>
  <Paragraphs>45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Open Sans</vt:lpstr>
      <vt:lpstr>Segoe Sans Text</vt:lpstr>
      <vt:lpstr>Segoe UI</vt:lpstr>
      <vt:lpstr>Arial</vt:lpstr>
      <vt:lpstr>Calibri</vt:lpstr>
      <vt:lpstr>Open Sans SemiBold</vt:lpstr>
      <vt:lpstr>Wingdings</vt:lpstr>
      <vt:lpstr>Azure 2023 Template</vt:lpstr>
      <vt:lpstr>1_Azure 2023 Template</vt:lpstr>
      <vt:lpstr>C# is awesome!</vt:lpstr>
      <vt:lpstr>About me</vt:lpstr>
      <vt:lpstr>PowerPoint Presentation</vt:lpstr>
      <vt:lpstr>Params Collections</vt:lpstr>
      <vt:lpstr>PowerPoint Presentation</vt:lpstr>
      <vt:lpstr>PowerPoint Presentation</vt:lpstr>
      <vt:lpstr>New LINQ methods</vt:lpstr>
      <vt:lpstr>PowerPoint Presentation</vt:lpstr>
      <vt:lpstr>PowerPoint Presentation</vt:lpstr>
      <vt:lpstr>The field keyword</vt:lpstr>
      <vt:lpstr>PowerPoint Presentation</vt:lpstr>
      <vt:lpstr>New Lock Object</vt:lpstr>
      <vt:lpstr>PowerPoint Presentation</vt:lpstr>
      <vt:lpstr>Partial properties</vt:lpstr>
      <vt:lpstr>PowerPoint Presentation</vt:lpstr>
      <vt:lpstr>PowerPoint Presentation</vt:lpstr>
      <vt:lpstr>Overload resolution priority</vt:lpstr>
      <vt:lpstr>PowerPoint Presentation</vt:lpstr>
      <vt:lpstr>Demo repository</vt:lpstr>
      <vt:lpstr>Get .NET 9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8</cp:revision>
  <dcterms:created xsi:type="dcterms:W3CDTF">2024-10-07T23:57:00Z</dcterms:created>
  <dcterms:modified xsi:type="dcterms:W3CDTF">2024-12-06T05:59:08Z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7C9165D95629436B984B456F6A4F957B_12</vt:lpwstr>
  </property>
  <property fmtid="{D5CDD505-2E9C-101B-9397-08002B2CF9AE}" pid="3" name="KSOProductBuildVer">
    <vt:lpwstr>1033-12.2.0.19307</vt:lpwstr>
  </property>
</Properties>
</file>